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1F9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92C83C-0E39-26C9-6CA8-F3504C118940}" v="2" dt="2024-11-10T17:24:45.496"/>
    <p1510:client id="{DFE66174-71D2-EE33-B12B-5F86EB6C011E}" v="720" dt="2024-11-09T18:56:09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5A63C-63BD-4FAF-9D94-5D19F05610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BBB31AE-ABC1-46CA-BD4E-E4CB468596AA}">
      <dgm:prSet/>
      <dgm:spPr/>
      <dgm:t>
        <a:bodyPr/>
        <a:lstStyle/>
        <a:p>
          <a:r>
            <a:rPr lang="uk-UA"/>
            <a:t>Завдання, які вирішуються в процесі ігрових вправ:</a:t>
          </a:r>
          <a:endParaRPr lang="en-US"/>
        </a:p>
      </dgm:t>
    </dgm:pt>
    <dgm:pt modelId="{715733DB-9758-49C3-AA26-106AE56CD027}" type="parTrans" cxnId="{22412B57-7953-465D-A8CC-EE2BC860D30A}">
      <dgm:prSet/>
      <dgm:spPr/>
      <dgm:t>
        <a:bodyPr/>
        <a:lstStyle/>
        <a:p>
          <a:endParaRPr lang="en-US"/>
        </a:p>
      </dgm:t>
    </dgm:pt>
    <dgm:pt modelId="{7E6A123A-9B3F-47F0-94E7-6C031A5B4F02}" type="sibTrans" cxnId="{22412B57-7953-465D-A8CC-EE2BC860D30A}">
      <dgm:prSet/>
      <dgm:spPr/>
      <dgm:t>
        <a:bodyPr/>
        <a:lstStyle/>
        <a:p>
          <a:endParaRPr lang="en-US"/>
        </a:p>
      </dgm:t>
    </dgm:pt>
    <dgm:pt modelId="{0ADC643D-BCF7-4F8A-A640-8ABD5339EA4B}">
      <dgm:prSet/>
      <dgm:spPr/>
      <dgm:t>
        <a:bodyPr/>
        <a:lstStyle/>
        <a:p>
          <a:r>
            <a:rPr lang="uk-UA"/>
            <a:t>Формування поняття «ознака»; встановлення причинно-наслідкових зв'язків між об'єктами;</a:t>
          </a:r>
          <a:endParaRPr lang="en-US"/>
        </a:p>
      </dgm:t>
    </dgm:pt>
    <dgm:pt modelId="{9DABE87D-AE22-4192-A439-4AE96A37C95E}" type="parTrans" cxnId="{77DB7963-B547-40E3-A75D-8E9E9E87FFD4}">
      <dgm:prSet/>
      <dgm:spPr/>
      <dgm:t>
        <a:bodyPr/>
        <a:lstStyle/>
        <a:p>
          <a:endParaRPr lang="en-US"/>
        </a:p>
      </dgm:t>
    </dgm:pt>
    <dgm:pt modelId="{ED122164-DBEA-4AB6-9015-69D2D33F56E8}" type="sibTrans" cxnId="{77DB7963-B547-40E3-A75D-8E9E9E87FFD4}">
      <dgm:prSet/>
      <dgm:spPr/>
      <dgm:t>
        <a:bodyPr/>
        <a:lstStyle/>
        <a:p>
          <a:endParaRPr lang="en-US"/>
        </a:p>
      </dgm:t>
    </dgm:pt>
    <dgm:pt modelId="{12D6EE87-70AE-4F78-9134-704E808EFC39}">
      <dgm:prSet/>
      <dgm:spPr/>
      <dgm:t>
        <a:bodyPr/>
        <a:lstStyle/>
        <a:p>
          <a:r>
            <a:rPr lang="uk-UA"/>
            <a:t>Розвиток навичок фантастичного перетворення об'єктів; формування здатності бачити суть проблеми.</a:t>
          </a:r>
          <a:endParaRPr lang="en-US"/>
        </a:p>
      </dgm:t>
    </dgm:pt>
    <dgm:pt modelId="{62C2A27A-A5B4-407B-BD99-18695FA20EEC}" type="parTrans" cxnId="{3D7A7DA3-A240-4B6F-B16E-8E14B5D51137}">
      <dgm:prSet/>
      <dgm:spPr/>
      <dgm:t>
        <a:bodyPr/>
        <a:lstStyle/>
        <a:p>
          <a:endParaRPr lang="en-US"/>
        </a:p>
      </dgm:t>
    </dgm:pt>
    <dgm:pt modelId="{4E46B952-6068-4BE3-8581-4B205C08E5D7}" type="sibTrans" cxnId="{3D7A7DA3-A240-4B6F-B16E-8E14B5D51137}">
      <dgm:prSet/>
      <dgm:spPr/>
      <dgm:t>
        <a:bodyPr/>
        <a:lstStyle/>
        <a:p>
          <a:endParaRPr lang="en-US"/>
        </a:p>
      </dgm:t>
    </dgm:pt>
    <dgm:pt modelId="{644C32EC-3F7F-4C24-B19E-25F69FC2BA1E}" type="pres">
      <dgm:prSet presAssocID="{F935A63C-63BD-4FAF-9D94-5D19F05610FD}" presName="linear" presStyleCnt="0">
        <dgm:presLayoutVars>
          <dgm:animLvl val="lvl"/>
          <dgm:resizeHandles val="exact"/>
        </dgm:presLayoutVars>
      </dgm:prSet>
      <dgm:spPr/>
    </dgm:pt>
    <dgm:pt modelId="{A35F0D31-18AF-4E15-B143-486E853C2F61}" type="pres">
      <dgm:prSet presAssocID="{1BBB31AE-ABC1-46CA-BD4E-E4CB468596A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FE70711-590A-4BB0-8AB7-75BB403406EF}" type="pres">
      <dgm:prSet presAssocID="{7E6A123A-9B3F-47F0-94E7-6C031A5B4F02}" presName="spacer" presStyleCnt="0"/>
      <dgm:spPr/>
    </dgm:pt>
    <dgm:pt modelId="{FA2DD4BD-6660-4C33-8E00-201F82A0265C}" type="pres">
      <dgm:prSet presAssocID="{0ADC643D-BCF7-4F8A-A640-8ABD5339EA4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118A33E-8ABA-431C-A417-AD89E3CEBB96}" type="pres">
      <dgm:prSet presAssocID="{ED122164-DBEA-4AB6-9015-69D2D33F56E8}" presName="spacer" presStyleCnt="0"/>
      <dgm:spPr/>
    </dgm:pt>
    <dgm:pt modelId="{69826740-28B6-46DA-AFC6-6DDDE0CDC896}" type="pres">
      <dgm:prSet presAssocID="{12D6EE87-70AE-4F78-9134-704E808EFC3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7DB7963-B547-40E3-A75D-8E9E9E87FFD4}" srcId="{F935A63C-63BD-4FAF-9D94-5D19F05610FD}" destId="{0ADC643D-BCF7-4F8A-A640-8ABD5339EA4B}" srcOrd="1" destOrd="0" parTransId="{9DABE87D-AE22-4192-A439-4AE96A37C95E}" sibTransId="{ED122164-DBEA-4AB6-9015-69D2D33F56E8}"/>
    <dgm:cxn modelId="{38BEF749-078B-4FE6-8CCC-091362BB1719}" type="presOf" srcId="{12D6EE87-70AE-4F78-9134-704E808EFC39}" destId="{69826740-28B6-46DA-AFC6-6DDDE0CDC896}" srcOrd="0" destOrd="0" presId="urn:microsoft.com/office/officeart/2005/8/layout/vList2"/>
    <dgm:cxn modelId="{22412B57-7953-465D-A8CC-EE2BC860D30A}" srcId="{F935A63C-63BD-4FAF-9D94-5D19F05610FD}" destId="{1BBB31AE-ABC1-46CA-BD4E-E4CB468596AA}" srcOrd="0" destOrd="0" parTransId="{715733DB-9758-49C3-AA26-106AE56CD027}" sibTransId="{7E6A123A-9B3F-47F0-94E7-6C031A5B4F02}"/>
    <dgm:cxn modelId="{D6246785-7B51-43B3-B7F8-682245392696}" type="presOf" srcId="{F935A63C-63BD-4FAF-9D94-5D19F05610FD}" destId="{644C32EC-3F7F-4C24-B19E-25F69FC2BA1E}" srcOrd="0" destOrd="0" presId="urn:microsoft.com/office/officeart/2005/8/layout/vList2"/>
    <dgm:cxn modelId="{3D7A7DA3-A240-4B6F-B16E-8E14B5D51137}" srcId="{F935A63C-63BD-4FAF-9D94-5D19F05610FD}" destId="{12D6EE87-70AE-4F78-9134-704E808EFC39}" srcOrd="2" destOrd="0" parTransId="{62C2A27A-A5B4-407B-BD99-18695FA20EEC}" sibTransId="{4E46B952-6068-4BE3-8581-4B205C08E5D7}"/>
    <dgm:cxn modelId="{1DB734B9-9AE5-491C-9CB4-98BE1C6CCA60}" type="presOf" srcId="{0ADC643D-BCF7-4F8A-A640-8ABD5339EA4B}" destId="{FA2DD4BD-6660-4C33-8E00-201F82A0265C}" srcOrd="0" destOrd="0" presId="urn:microsoft.com/office/officeart/2005/8/layout/vList2"/>
    <dgm:cxn modelId="{8078F3D1-F316-4692-979A-78A3CFDB4F72}" type="presOf" srcId="{1BBB31AE-ABC1-46CA-BD4E-E4CB468596AA}" destId="{A35F0D31-18AF-4E15-B143-486E853C2F61}" srcOrd="0" destOrd="0" presId="urn:microsoft.com/office/officeart/2005/8/layout/vList2"/>
    <dgm:cxn modelId="{215D4B49-796D-4CC3-AC02-E7DC0154D9C8}" type="presParOf" srcId="{644C32EC-3F7F-4C24-B19E-25F69FC2BA1E}" destId="{A35F0D31-18AF-4E15-B143-486E853C2F61}" srcOrd="0" destOrd="0" presId="urn:microsoft.com/office/officeart/2005/8/layout/vList2"/>
    <dgm:cxn modelId="{84204DD9-18B6-40F5-B161-618CE1378A59}" type="presParOf" srcId="{644C32EC-3F7F-4C24-B19E-25F69FC2BA1E}" destId="{7FE70711-590A-4BB0-8AB7-75BB403406EF}" srcOrd="1" destOrd="0" presId="urn:microsoft.com/office/officeart/2005/8/layout/vList2"/>
    <dgm:cxn modelId="{45297B11-B3B4-4FFD-9150-BAF70B405518}" type="presParOf" srcId="{644C32EC-3F7F-4C24-B19E-25F69FC2BA1E}" destId="{FA2DD4BD-6660-4C33-8E00-201F82A0265C}" srcOrd="2" destOrd="0" presId="urn:microsoft.com/office/officeart/2005/8/layout/vList2"/>
    <dgm:cxn modelId="{54CC49A6-5D8C-4D08-9A99-08CAA5B6A333}" type="presParOf" srcId="{644C32EC-3F7F-4C24-B19E-25F69FC2BA1E}" destId="{D118A33E-8ABA-431C-A417-AD89E3CEBB96}" srcOrd="3" destOrd="0" presId="urn:microsoft.com/office/officeart/2005/8/layout/vList2"/>
    <dgm:cxn modelId="{114CDA43-C120-4D14-9BFA-26ADBC26C456}" type="presParOf" srcId="{644C32EC-3F7F-4C24-B19E-25F69FC2BA1E}" destId="{69826740-28B6-46DA-AFC6-6DDDE0CDC89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F0D31-18AF-4E15-B143-486E853C2F61}">
      <dsp:nvSpPr>
        <dsp:cNvPr id="0" name=""/>
        <dsp:cNvSpPr/>
      </dsp:nvSpPr>
      <dsp:spPr>
        <a:xfrm>
          <a:off x="0" y="167048"/>
          <a:ext cx="10515600" cy="1277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/>
            <a:t>Завдання, які вирішуються в процесі ігрових вправ:</a:t>
          </a:r>
          <a:endParaRPr lang="en-US" sz="3200" kern="1200"/>
        </a:p>
      </dsp:txBody>
      <dsp:txXfrm>
        <a:off x="62369" y="229417"/>
        <a:ext cx="10390862" cy="1152902"/>
      </dsp:txXfrm>
    </dsp:sp>
    <dsp:sp modelId="{FA2DD4BD-6660-4C33-8E00-201F82A0265C}">
      <dsp:nvSpPr>
        <dsp:cNvPr id="0" name=""/>
        <dsp:cNvSpPr/>
      </dsp:nvSpPr>
      <dsp:spPr>
        <a:xfrm>
          <a:off x="0" y="1536849"/>
          <a:ext cx="10515600" cy="1277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/>
            <a:t>Формування поняття «ознака»; встановлення причинно-наслідкових зв'язків між об'єктами;</a:t>
          </a:r>
          <a:endParaRPr lang="en-US" sz="3200" kern="1200"/>
        </a:p>
      </dsp:txBody>
      <dsp:txXfrm>
        <a:off x="62369" y="1599218"/>
        <a:ext cx="10390862" cy="1152902"/>
      </dsp:txXfrm>
    </dsp:sp>
    <dsp:sp modelId="{69826740-28B6-46DA-AFC6-6DDDE0CDC896}">
      <dsp:nvSpPr>
        <dsp:cNvPr id="0" name=""/>
        <dsp:cNvSpPr/>
      </dsp:nvSpPr>
      <dsp:spPr>
        <a:xfrm>
          <a:off x="0" y="2906649"/>
          <a:ext cx="10515600" cy="1277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/>
            <a:t>Розвиток навичок фантастичного перетворення об'єктів; формування здатності бачити суть проблеми.</a:t>
          </a:r>
          <a:endParaRPr lang="en-US" sz="3200" kern="1200"/>
        </a:p>
      </dsp:txBody>
      <dsp:txXfrm>
        <a:off x="62369" y="2969018"/>
        <a:ext cx="10390862" cy="1152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309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88742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62577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70343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17984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30876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58829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17764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36073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0522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0B57-8E6A-4005-9EDD-D258F6CC94AB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18C70-803E-428A-BAB3-289BE172EF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73049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2F0B57-8E6A-4005-9EDD-D258F6CC94AB}" type="datetimeFigureOut">
              <a:rPr lang="uk-UA" smtClean="0"/>
              <a:t>15.11.2024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B18C70-803E-428A-BAB3-289BE172EF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8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" name="Рисунок 5" descr="Magenta to orange gradient">
            <a:extLst>
              <a:ext uri="{FF2B5EF4-FFF2-40B4-BE49-F238E27FC236}">
                <a16:creationId xmlns:a16="http://schemas.microsoft.com/office/drawing/2014/main" id="{724F01D9-0A99-1830-C404-D10CF301190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857155"/>
            <a:ext cx="9144000" cy="51436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09C036-7CAB-19C5-7EA8-64C9C2E18CA9}"/>
              </a:ext>
            </a:extLst>
          </p:cNvPr>
          <p:cNvSpPr txBox="1"/>
          <p:nvPr/>
        </p:nvSpPr>
        <p:spPr>
          <a:xfrm>
            <a:off x="1678608" y="1071217"/>
            <a:ext cx="8724347" cy="24929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sz="7200" b="1" dirty="0">
                <a:latin typeface="Book Antiqua"/>
              </a:rPr>
              <a:t>      </a:t>
            </a:r>
            <a:r>
              <a:rPr lang="uk-UA" sz="7200" b="1" dirty="0">
                <a:solidFill>
                  <a:schemeClr val="tx2">
                    <a:lumMod val="76000"/>
                    <a:lumOff val="24000"/>
                  </a:schemeClr>
                </a:solidFill>
                <a:latin typeface="Book Antiqua"/>
              </a:rPr>
              <a:t>Майстер-клас</a:t>
            </a:r>
            <a:endParaRPr lang="uk-UA" dirty="0">
              <a:solidFill>
                <a:schemeClr val="tx2">
                  <a:lumMod val="76000"/>
                  <a:lumOff val="24000"/>
                </a:schemeClr>
              </a:solidFill>
              <a:latin typeface="Book Antiqua"/>
            </a:endParaRPr>
          </a:p>
          <a:p>
            <a:endParaRPr lang="uk-UA" sz="2800" b="1" i="1"/>
          </a:p>
          <a:p>
            <a:r>
              <a:rPr lang="uk-UA" sz="2800" b="1" i="1" dirty="0"/>
              <a:t>Підготувала: Наталія </a:t>
            </a:r>
            <a:r>
              <a:rPr lang="uk-UA" sz="2800" b="1" i="1" dirty="0" err="1"/>
              <a:t>Гранальська</a:t>
            </a:r>
            <a:endParaRPr lang="uk-UA" sz="2800" b="1" i="1" dirty="0"/>
          </a:p>
          <a:p>
            <a:endParaRPr lang="uk-UA" sz="2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D9C3ED-5DFD-9E91-84F5-644841AC8013}"/>
              </a:ext>
            </a:extLst>
          </p:cNvPr>
          <p:cNvSpPr txBox="1"/>
          <p:nvPr/>
        </p:nvSpPr>
        <p:spPr>
          <a:xfrm>
            <a:off x="2263913" y="3600173"/>
            <a:ext cx="7310782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sz="3600" b="1" dirty="0"/>
              <a:t>Тема:</a:t>
            </a:r>
            <a:r>
              <a:rPr lang="uk-UA" sz="3600" dirty="0"/>
              <a:t> "Інноваційні лайфхаки для розвитку логіко-математичної компетентності дошкільників з допомогою </a:t>
            </a:r>
            <a:r>
              <a:rPr lang="uk-UA" sz="3600" dirty="0" err="1"/>
              <a:t>кілець</a:t>
            </a:r>
            <a:r>
              <a:rPr lang="uk-UA" sz="3600" dirty="0"/>
              <a:t> </a:t>
            </a:r>
            <a:r>
              <a:rPr lang="uk-UA" sz="3600" dirty="0" err="1"/>
              <a:t>Луллія</a:t>
            </a:r>
            <a:r>
              <a:rPr lang="uk-UA" sz="3600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9300242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BDD26F-ECD0-DA17-6159-2FE0A9AD3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Місце для вмісту 4" descr="Зображення, що містить коло, Барвистість, мистецтво, візерунок&#10;&#10;Опис створено автоматично">
            <a:extLst>
              <a:ext uri="{FF2B5EF4-FFF2-40B4-BE49-F238E27FC236}">
                <a16:creationId xmlns:a16="http://schemas.microsoft.com/office/drawing/2014/main" id="{FB048025-9FA5-5C1A-3E6B-C7A979766C2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5025" y="837428"/>
            <a:ext cx="4114800" cy="4114800"/>
          </a:xfrm>
        </p:spPr>
      </p:pic>
      <p:pic>
        <p:nvPicPr>
          <p:cNvPr id="6" name="Місце для вмісту 5" descr="Зображення, що містить коло, Барвистість&#10;&#10;Опис створено автоматично">
            <a:extLst>
              <a:ext uri="{FF2B5EF4-FFF2-40B4-BE49-F238E27FC236}">
                <a16:creationId xmlns:a16="http://schemas.microsoft.com/office/drawing/2014/main" id="{9662E66A-A325-A0FC-D2C4-B8DD7BE564D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6915" y="2194415"/>
            <a:ext cx="4114800" cy="4114800"/>
          </a:xfrm>
        </p:spPr>
      </p:pic>
    </p:spTree>
    <p:extLst>
      <p:ext uri="{BB962C8B-B14F-4D97-AF65-F5344CB8AC3E}">
        <p14:creationId xmlns:p14="http://schemas.microsoft.com/office/powerpoint/2010/main" val="42087550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B83941-AD82-C8C4-0AA3-993F97B28C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8000" b="1" dirty="0">
                <a:solidFill>
                  <a:schemeClr val="accent1"/>
                </a:solidFill>
              </a:rPr>
              <a:t>Дякую за увагу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2444B5C-4766-17AC-2418-C3BEB6FC5E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06597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3F5877B-98C7-49DD-83AB-0F6F57CB6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29CF0E67-3660-61EF-486E-C1C25C36122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64078" y="-18"/>
            <a:ext cx="4827922" cy="6857999"/>
          </a:xfrm>
          <a:custGeom>
            <a:avLst/>
            <a:gdLst/>
            <a:ahLst/>
            <a:cxnLst/>
            <a:rect l="l" t="t" r="r" b="b"/>
            <a:pathLst>
              <a:path w="4827922" h="6858000">
                <a:moveTo>
                  <a:pt x="4441" y="0"/>
                </a:moveTo>
                <a:lnTo>
                  <a:pt x="4827922" y="0"/>
                </a:lnTo>
                <a:lnTo>
                  <a:pt x="4827922" y="6858000"/>
                </a:lnTo>
                <a:lnTo>
                  <a:pt x="0" y="6858000"/>
                </a:lnTo>
                <a:lnTo>
                  <a:pt x="106674" y="6638378"/>
                </a:lnTo>
                <a:cubicBezTo>
                  <a:pt x="530028" y="5720938"/>
                  <a:pt x="777229" y="4614948"/>
                  <a:pt x="777229" y="3424428"/>
                </a:cubicBezTo>
                <a:cubicBezTo>
                  <a:pt x="777229" y="2233909"/>
                  <a:pt x="530028" y="1127919"/>
                  <a:pt x="106674" y="210478"/>
                </a:cubicBezTo>
                <a:close/>
              </a:path>
            </a:pathLst>
          </a:custGeom>
        </p:spPr>
      </p:pic>
      <p:pic>
        <p:nvPicPr>
          <p:cNvPr id="5" name="Рисунок 4" descr="Magenta to orange gradient">
            <a:extLst>
              <a:ext uri="{FF2B5EF4-FFF2-40B4-BE49-F238E27FC236}">
                <a16:creationId xmlns:a16="http://schemas.microsoft.com/office/drawing/2014/main" id="{1B73813D-678D-AEB1-EC17-4D4A46C58AE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19360" y="18"/>
            <a:ext cx="4966290" cy="6857999"/>
          </a:xfrm>
          <a:custGeom>
            <a:avLst/>
            <a:gdLst/>
            <a:ahLst/>
            <a:cxnLst/>
            <a:rect l="l" t="t" r="r" b="b"/>
            <a:pathLst>
              <a:path w="4966290" h="6857999">
                <a:moveTo>
                  <a:pt x="0" y="0"/>
                </a:moveTo>
                <a:lnTo>
                  <a:pt x="4188230" y="0"/>
                </a:lnTo>
                <a:lnTo>
                  <a:pt x="4295735" y="210478"/>
                </a:lnTo>
                <a:cubicBezTo>
                  <a:pt x="4719089" y="1127919"/>
                  <a:pt x="4966290" y="2233909"/>
                  <a:pt x="4966290" y="3424428"/>
                </a:cubicBezTo>
                <a:cubicBezTo>
                  <a:pt x="4966290" y="4614948"/>
                  <a:pt x="4719089" y="5720938"/>
                  <a:pt x="4295735" y="6638378"/>
                </a:cubicBezTo>
                <a:lnTo>
                  <a:pt x="4183560" y="6857999"/>
                </a:lnTo>
                <a:lnTo>
                  <a:pt x="53039" y="6857999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</p:spPr>
      </p:pic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4EA91930-66BC-4C41-B4F5-C31EB216F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6313CF8F-B436-401E-9575-DE0F8E8B5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811DA6-9DC7-CF2A-D033-3244348A5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681038"/>
            <a:ext cx="2804504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100" dirty="0"/>
              <a:t>     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38CFE9-C30A-4551-ACCB-D5808FBC3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E89C38F4-52EE-50CD-46F9-1449E4A18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350035"/>
            <a:ext cx="3650008" cy="48269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b="1" dirty="0">
                <a:solidFill>
                  <a:schemeClr val="tx2">
                    <a:lumMod val="76000"/>
                    <a:lumOff val="24000"/>
                  </a:schemeClr>
                </a:solidFill>
                <a:latin typeface="Aptos Display"/>
              </a:rPr>
              <a:t>  </a:t>
            </a:r>
            <a:r>
              <a:rPr lang="en-US" sz="3600" b="1" dirty="0" err="1">
                <a:solidFill>
                  <a:schemeClr val="tx2">
                    <a:lumMod val="76000"/>
                    <a:lumOff val="24000"/>
                  </a:schemeClr>
                </a:solidFill>
                <a:latin typeface="Aptos Display"/>
              </a:rPr>
              <a:t>Історія</a:t>
            </a:r>
            <a:r>
              <a:rPr lang="en-US" sz="3600" b="1" dirty="0">
                <a:solidFill>
                  <a:schemeClr val="tx2">
                    <a:lumMod val="76000"/>
                    <a:lumOff val="24000"/>
                  </a:schemeClr>
                </a:solidFill>
                <a:latin typeface="Aptos Display"/>
              </a:rPr>
              <a:t> </a:t>
            </a:r>
            <a:r>
              <a:rPr lang="en-US" sz="3600" b="1" dirty="0" err="1">
                <a:solidFill>
                  <a:schemeClr val="tx2">
                    <a:lumMod val="76000"/>
                    <a:lumOff val="24000"/>
                  </a:schemeClr>
                </a:solidFill>
                <a:latin typeface="Aptos Display"/>
              </a:rPr>
              <a:t>методу</a:t>
            </a:r>
            <a:br>
              <a:rPr lang="en-US" sz="4000" dirty="0">
                <a:latin typeface="Aptos Display"/>
              </a:rPr>
            </a:br>
            <a:r>
              <a:rPr lang="en-US" sz="2400" dirty="0">
                <a:latin typeface="Aptos Display"/>
              </a:rPr>
              <a:t>В 13 </a:t>
            </a:r>
            <a:r>
              <a:rPr lang="en-US" sz="2400" dirty="0" err="1">
                <a:latin typeface="Aptos Display"/>
              </a:rPr>
              <a:t>столітті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чернець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Раймунд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Луллій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створив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логічну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машину</a:t>
            </a:r>
            <a:r>
              <a:rPr lang="en-US" sz="2400" dirty="0">
                <a:latin typeface="Aptos Display"/>
              </a:rPr>
              <a:t> у </a:t>
            </a:r>
            <a:r>
              <a:rPr lang="en-US" sz="2400" dirty="0" err="1">
                <a:latin typeface="Aptos Display"/>
              </a:rPr>
              <a:t>вигляді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бумажніх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кіл</a:t>
            </a:r>
            <a:r>
              <a:rPr lang="en-US" sz="2400" dirty="0">
                <a:latin typeface="Aptos Display"/>
              </a:rPr>
              <a:t>. </a:t>
            </a:r>
            <a:r>
              <a:rPr lang="en-US" sz="2400" dirty="0" err="1">
                <a:latin typeface="Aptos Display"/>
              </a:rPr>
              <a:t>Це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щось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на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зразок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комп'ютера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тільки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для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слів</a:t>
            </a:r>
            <a:r>
              <a:rPr lang="en-US" sz="2400" dirty="0">
                <a:latin typeface="Aptos Display"/>
              </a:rPr>
              <a:t>. </a:t>
            </a:r>
            <a:r>
              <a:rPr lang="en-US" sz="2400" dirty="0" err="1">
                <a:latin typeface="Aptos Display"/>
              </a:rPr>
              <a:t>Ефект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величезний</a:t>
            </a:r>
            <a:r>
              <a:rPr lang="en-US" sz="2400" dirty="0">
                <a:latin typeface="Aptos Display"/>
              </a:rPr>
              <a:t> -</a:t>
            </a:r>
            <a:r>
              <a:rPr lang="en-US" sz="2400" dirty="0" err="1">
                <a:latin typeface="Aptos Display"/>
              </a:rPr>
              <a:t>пізнання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мови</a:t>
            </a:r>
            <a:r>
              <a:rPr lang="en-US" sz="2400" dirty="0">
                <a:latin typeface="Aptos Display"/>
              </a:rPr>
              <a:t> і </a:t>
            </a:r>
            <a:r>
              <a:rPr lang="en-US" sz="2400" dirty="0" err="1">
                <a:latin typeface="Aptos Display"/>
              </a:rPr>
              <a:t>світу</a:t>
            </a:r>
            <a:r>
              <a:rPr lang="en-US" sz="2400" dirty="0">
                <a:latin typeface="Aptos Display"/>
              </a:rPr>
              <a:t> в </a:t>
            </a:r>
            <a:r>
              <a:rPr lang="en-US" sz="2400" dirty="0" err="1">
                <a:latin typeface="Aptos Display"/>
              </a:rPr>
              <a:t>їх</a:t>
            </a:r>
            <a:r>
              <a:rPr lang="en-US" sz="2400" dirty="0">
                <a:latin typeface="Aptos Display"/>
              </a:rPr>
              <a:t> </a:t>
            </a:r>
            <a:r>
              <a:rPr lang="en-US" sz="2400" dirty="0" err="1">
                <a:latin typeface="Aptos Display"/>
              </a:rPr>
              <a:t>взаємозв'язку</a:t>
            </a:r>
            <a:r>
              <a:rPr lang="en-US" sz="2400" dirty="0">
                <a:latin typeface="Aptos Display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81203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08D162-8B4A-7A0F-757B-4892D3CE9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706"/>
            <a:ext cx="3932237" cy="599968"/>
          </a:xfrm>
        </p:spPr>
        <p:txBody>
          <a:bodyPr/>
          <a:lstStyle/>
          <a:p>
            <a:r>
              <a:rPr lang="uk-UA" b="1" dirty="0">
                <a:solidFill>
                  <a:schemeClr val="tx2">
                    <a:lumMod val="76000"/>
                    <a:lumOff val="24000"/>
                  </a:schemeClr>
                </a:solidFill>
              </a:rPr>
              <a:t>Опис методу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A30D89-D61F-8C41-C8D8-E42DE8C50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uk-UA" sz="2400" dirty="0">
                <a:solidFill>
                  <a:srgbClr val="333333"/>
                </a:solidFill>
                <a:latin typeface="Roboto"/>
                <a:ea typeface="Roboto"/>
                <a:cs typeface="Roboto"/>
              </a:rPr>
              <a:t>Це пристрій, який являє собою кілька кіл різного діаметру, нанизаних на загальний стрижень (по типу пірамідки). У верхній частині стрижня встановлюється стрілка. Кола рухливі. Всі вони розділені на однакову кількість секторів. При вільному обертанні кіл під стрілкою виявляються певні сектори. </a:t>
            </a:r>
            <a:r>
              <a:rPr lang="uk-UA" sz="2400" err="1">
                <a:solidFill>
                  <a:srgbClr val="333333"/>
                </a:solidFill>
                <a:latin typeface="Roboto"/>
                <a:ea typeface="Roboto"/>
                <a:cs typeface="Roboto"/>
              </a:rPr>
              <a:t>Раймунд</a:t>
            </a:r>
            <a:r>
              <a:rPr lang="uk-UA" sz="2400" dirty="0">
                <a:solidFill>
                  <a:srgbClr val="333333"/>
                </a:solidFill>
                <a:latin typeface="Roboto"/>
                <a:ea typeface="Roboto"/>
                <a:cs typeface="Roboto"/>
              </a:rPr>
              <a:t> на секторах розміщував малюнки, писав слова і цілі вислови. Будь-який бажаючий міг задати питання і за допомогою отриманої комбінації отримати відповідь, який треба було розшифрувати, підключивши уяву.</a:t>
            </a:r>
            <a:endParaRPr lang="uk-UA" sz="2400" dirty="0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DFC6233-0097-BF17-AD3F-39BFAF673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Рисунок 4" descr="Зображення, що містить коло, текст, малюнок, чорно-білий&#10;&#10;Опис створено автоматично">
            <a:extLst>
              <a:ext uri="{FF2B5EF4-FFF2-40B4-BE49-F238E27FC236}">
                <a16:creationId xmlns:a16="http://schemas.microsoft.com/office/drawing/2014/main" id="{F5747B41-6976-11EC-289F-26C870E3ACF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971" y="2955320"/>
            <a:ext cx="3705617" cy="225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5596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0D471C-1661-D0B5-3632-E38DC4209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2">
                    <a:lumMod val="76000"/>
                    <a:lumOff val="24000"/>
                  </a:schemeClr>
                </a:solidFill>
              </a:rPr>
              <a:t>Мета роботи з колами </a:t>
            </a:r>
            <a:r>
              <a:rPr lang="uk-UA" b="1" dirty="0" err="1">
                <a:solidFill>
                  <a:schemeClr val="tx2">
                    <a:lumMod val="76000"/>
                    <a:lumOff val="24000"/>
                  </a:schemeClr>
                </a:solidFill>
              </a:rPr>
              <a:t>Луллія</a:t>
            </a:r>
            <a:r>
              <a:rPr lang="uk-UA" b="1" dirty="0">
                <a:solidFill>
                  <a:schemeClr val="tx2">
                    <a:lumMod val="76000"/>
                    <a:lumOff val="24000"/>
                  </a:schemeClr>
                </a:solidFill>
              </a:rPr>
              <a:t>- освоєння способу пізнання світу</a:t>
            </a:r>
          </a:p>
        </p:txBody>
      </p:sp>
      <p:graphicFrame>
        <p:nvGraphicFramePr>
          <p:cNvPr id="20" name="Місце для вмісту 2">
            <a:extLst>
              <a:ext uri="{FF2B5EF4-FFF2-40B4-BE49-F238E27FC236}">
                <a16:creationId xmlns:a16="http://schemas.microsoft.com/office/drawing/2014/main" id="{0005B515-8629-89B3-FC48-56E7F8F50D1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57033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929B93-CE05-04B0-B606-0481BE5D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33" y="490537"/>
            <a:ext cx="5291663" cy="1628775"/>
          </a:xfrm>
        </p:spPr>
        <p:txBody>
          <a:bodyPr anchor="b">
            <a:normAutofit/>
          </a:bodyPr>
          <a:lstStyle/>
          <a:p>
            <a:pPr algn="ctr"/>
            <a:r>
              <a:rPr lang="uk-UA" sz="4000" dirty="0"/>
              <a:t> </a:t>
            </a:r>
            <a:r>
              <a:rPr lang="uk-UA" sz="4000" b="1" dirty="0"/>
              <a:t>Методичні рекомендації</a:t>
            </a:r>
            <a:endParaRPr lang="uk-UA"/>
          </a:p>
        </p:txBody>
      </p:sp>
      <p:pic>
        <p:nvPicPr>
          <p:cNvPr id="4" name="Рисунок 3" descr="Magenta to orange gradient">
            <a:extLst>
              <a:ext uri="{FF2B5EF4-FFF2-40B4-BE49-F238E27FC236}">
                <a16:creationId xmlns:a16="http://schemas.microsoft.com/office/drawing/2014/main" id="{1E695098-CC27-7D61-23EF-3742EF6F0A5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1587"/>
            <a:ext cx="6095999" cy="6856413"/>
          </a:xfrm>
          <a:custGeom>
            <a:avLst/>
            <a:gdLst/>
            <a:ahLst/>
            <a:cxnLst/>
            <a:rect l="l" t="t" r="r" b="b"/>
            <a:pathLst>
              <a:path w="6649908" h="6856413">
                <a:moveTo>
                  <a:pt x="0" y="0"/>
                </a:moveTo>
                <a:lnTo>
                  <a:pt x="6559859" y="0"/>
                </a:lnTo>
                <a:lnTo>
                  <a:pt x="6572145" y="79394"/>
                </a:lnTo>
                <a:cubicBezTo>
                  <a:pt x="6857782" y="2230562"/>
                  <a:pt x="6243159" y="4473353"/>
                  <a:pt x="6528796" y="6624522"/>
                </a:cubicBezTo>
                <a:lnTo>
                  <a:pt x="6564680" y="6856413"/>
                </a:lnTo>
                <a:lnTo>
                  <a:pt x="0" y="6856413"/>
                </a:lnTo>
                <a:close/>
              </a:path>
            </a:pathLst>
          </a:custGeom>
        </p:spPr>
      </p:pic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6AF4DE7-5B4C-D45F-83E0-2DC1A062B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4" y="2614612"/>
            <a:ext cx="5291663" cy="375284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uk-UA" sz="1800" dirty="0">
                <a:latin typeface="Roboto"/>
                <a:ea typeface="Roboto"/>
                <a:cs typeface="Roboto"/>
              </a:rPr>
              <a:t>Кола </a:t>
            </a:r>
            <a:r>
              <a:rPr lang="uk-UA" sz="1800" dirty="0" err="1">
                <a:latin typeface="Roboto"/>
                <a:ea typeface="Roboto"/>
                <a:cs typeface="Roboto"/>
              </a:rPr>
              <a:t>Луллія</a:t>
            </a:r>
            <a:r>
              <a:rPr lang="uk-UA" sz="1800" dirty="0">
                <a:latin typeface="Roboto"/>
                <a:ea typeface="Roboto"/>
                <a:cs typeface="Roboto"/>
              </a:rPr>
              <a:t> представляють дошкільнятам як чудові кільця або загадкові кола.</a:t>
            </a:r>
            <a:endParaRPr lang="uk-UA" sz="1800" dirty="0">
              <a:latin typeface="Aptos" panose="020B0004020202020204"/>
              <a:ea typeface="Roboto"/>
              <a:cs typeface="Roboto"/>
            </a:endParaRPr>
          </a:p>
          <a:p>
            <a:r>
              <a:rPr lang="uk-UA" sz="1800">
                <a:latin typeface="Roboto"/>
                <a:ea typeface="Roboto"/>
                <a:cs typeface="Roboto"/>
              </a:rPr>
              <a:t> Для роботи з дітьми четвертого року життя доцільно брати лише два кола різного діаметра з 4 секторами на кожному.</a:t>
            </a:r>
            <a:endParaRPr lang="uk-UA" sz="1800">
              <a:latin typeface="Aptos" panose="020B0004020202020204"/>
              <a:ea typeface="Roboto"/>
              <a:cs typeface="Roboto"/>
            </a:endParaRPr>
          </a:p>
          <a:p>
            <a:r>
              <a:rPr lang="uk-UA" sz="1800">
                <a:latin typeface="Roboto"/>
                <a:ea typeface="Roboto"/>
                <a:cs typeface="Roboto"/>
              </a:rPr>
              <a:t> В роботі з дітьми п'ятого року життя використовують два-три кола (4-6 секторів на кожному). </a:t>
            </a:r>
            <a:endParaRPr lang="uk-UA" sz="1800">
              <a:latin typeface="Aptos" panose="020B0004020202020204"/>
              <a:ea typeface="Roboto"/>
              <a:cs typeface="Roboto"/>
            </a:endParaRPr>
          </a:p>
          <a:p>
            <a:r>
              <a:rPr lang="uk-UA" sz="1800">
                <a:latin typeface="Roboto"/>
                <a:ea typeface="Roboto"/>
                <a:cs typeface="Roboto"/>
              </a:rPr>
              <a:t>Діти шостого року життя цілком справляються з завданнями, в яких використовуються чотири кола з 8 секторами на кожному.</a:t>
            </a:r>
            <a:endParaRPr lang="uk-UA" sz="1800"/>
          </a:p>
        </p:txBody>
      </p:sp>
    </p:spTree>
    <p:extLst>
      <p:ext uri="{BB962C8B-B14F-4D97-AF65-F5344CB8AC3E}">
        <p14:creationId xmlns:p14="http://schemas.microsoft.com/office/powerpoint/2010/main" val="10901231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230E18-804E-31E5-764B-3B1C92AE0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CA3BF4C-B7BC-71C5-0EE6-46474B0F5C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" name="Місце для вмісту 6" descr="Зображення, що містить коло, Барвистість, мистецтво, Симетрія&#10;&#10;Опис створено автоматично">
            <a:extLst>
              <a:ext uri="{FF2B5EF4-FFF2-40B4-BE49-F238E27FC236}">
                <a16:creationId xmlns:a16="http://schemas.microsoft.com/office/drawing/2014/main" id="{28DE754F-4F4D-DDB0-BB92-24E38CE41A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681" y="1609519"/>
            <a:ext cx="6096000" cy="3638550"/>
          </a:xfrm>
        </p:spPr>
      </p:pic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B552E69C-A54D-B130-6B3A-F897C3899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8" name="Місце для вмісту 7" descr="Зображення, що містить коло, схема, мультфільм, картинки&#10;&#10;Опис створено автоматично">
            <a:extLst>
              <a:ext uri="{FF2B5EF4-FFF2-40B4-BE49-F238E27FC236}">
                <a16:creationId xmlns:a16="http://schemas.microsoft.com/office/drawing/2014/main" id="{B4F6D6AC-F080-737A-C8C6-5042CBE8049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27060" y="2070763"/>
            <a:ext cx="4108537" cy="3081403"/>
          </a:xfrm>
        </p:spPr>
      </p:pic>
    </p:spTree>
    <p:extLst>
      <p:ext uri="{BB962C8B-B14F-4D97-AF65-F5344CB8AC3E}">
        <p14:creationId xmlns:p14="http://schemas.microsoft.com/office/powerpoint/2010/main" val="23902799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D838B06A-6CF1-F8B5-979A-A7817FF31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Місце для вмісту 7">
            <a:extLst>
              <a:ext uri="{FF2B5EF4-FFF2-40B4-BE49-F238E27FC236}">
                <a16:creationId xmlns:a16="http://schemas.microsoft.com/office/drawing/2014/main" id="{CC102EF4-010A-C3C1-CE7E-E6E32396F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>
                <a:solidFill>
                  <a:srgbClr val="333333"/>
                </a:solidFill>
                <a:latin typeface="Roboto"/>
                <a:ea typeface="Roboto"/>
                <a:cs typeface="Roboto"/>
              </a:rPr>
              <a:t>Доцільно проводити поза занять в якості ігрових вправ (індивідуально або з підгрупами дітей).</a:t>
            </a:r>
            <a:endParaRPr lang="uk-UA" dirty="0">
              <a:solidFill>
                <a:srgbClr val="000000"/>
              </a:solidFill>
              <a:latin typeface="Aptos" panose="020B0004020202020204"/>
              <a:ea typeface="Roboto"/>
              <a:cs typeface="Roboto"/>
            </a:endParaRPr>
          </a:p>
          <a:p>
            <a:r>
              <a:rPr lang="uk-UA" dirty="0">
                <a:solidFill>
                  <a:srgbClr val="333333"/>
                </a:solidFill>
                <a:latin typeface="Roboto"/>
                <a:ea typeface="Roboto"/>
                <a:cs typeface="Roboto"/>
              </a:rPr>
              <a:t> Самі кола бажано виготовити з пластика (або товстого картону). </a:t>
            </a:r>
            <a:endParaRPr lang="uk-UA" dirty="0">
              <a:solidFill>
                <a:srgbClr val="000000"/>
              </a:solidFill>
              <a:latin typeface="Aptos" panose="020B0004020202020204"/>
              <a:ea typeface="Roboto"/>
              <a:cs typeface="Roboto"/>
            </a:endParaRPr>
          </a:p>
          <a:p>
            <a:r>
              <a:rPr lang="uk-UA" dirty="0">
                <a:solidFill>
                  <a:srgbClr val="333333"/>
                </a:solidFill>
                <a:latin typeface="Roboto"/>
                <a:ea typeface="Roboto"/>
                <a:cs typeface="Roboto"/>
              </a:rPr>
              <a:t>На сектора прикріплюються картинки по темі заняття (за допомогою мастики або </a:t>
            </a:r>
            <a:r>
              <a:rPr lang="uk-UA" err="1">
                <a:solidFill>
                  <a:srgbClr val="333333"/>
                </a:solidFill>
                <a:latin typeface="Roboto"/>
                <a:ea typeface="Roboto"/>
                <a:cs typeface="Roboto"/>
              </a:rPr>
              <a:t>скотча</a:t>
            </a:r>
            <a:r>
              <a:rPr lang="uk-UA" dirty="0">
                <a:solidFill>
                  <a:srgbClr val="333333"/>
                </a:solidFill>
                <a:latin typeface="Roboto"/>
                <a:ea typeface="Roboto"/>
                <a:cs typeface="Roboto"/>
              </a:rPr>
              <a:t>, щоб педагог і діти могли легко поміняти їх). </a:t>
            </a:r>
            <a:endParaRPr lang="uk-UA" dirty="0">
              <a:solidFill>
                <a:srgbClr val="000000"/>
              </a:solidFill>
              <a:latin typeface="Aptos" panose="020B0004020202020204"/>
              <a:ea typeface="Roboto"/>
              <a:cs typeface="Roboto"/>
            </a:endParaRPr>
          </a:p>
          <a:p>
            <a:r>
              <a:rPr lang="uk-UA" dirty="0">
                <a:solidFill>
                  <a:srgbClr val="333333"/>
                </a:solidFill>
                <a:latin typeface="Roboto"/>
                <a:ea typeface="Roboto"/>
                <a:cs typeface="Roboto"/>
              </a:rPr>
              <a:t>Кола </a:t>
            </a:r>
            <a:r>
              <a:rPr lang="uk-UA" err="1">
                <a:solidFill>
                  <a:srgbClr val="333333"/>
                </a:solidFill>
                <a:latin typeface="Roboto"/>
                <a:ea typeface="Roboto"/>
                <a:cs typeface="Roboto"/>
              </a:rPr>
              <a:t>Луллія</a:t>
            </a:r>
            <a:r>
              <a:rPr lang="uk-UA" dirty="0">
                <a:solidFill>
                  <a:srgbClr val="333333"/>
                </a:solidFill>
                <a:latin typeface="Roboto"/>
                <a:ea typeface="Roboto"/>
                <a:cs typeface="Roboto"/>
              </a:rPr>
              <a:t> можуть використовуватися і при ознайомлення з навколишнім, і розвитку мовлення, і математики та ін.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79680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EF558-6737-7B42-D9A3-50D21FB50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2">
                    <a:lumMod val="76000"/>
                    <a:lumOff val="24000"/>
                  </a:schemeClr>
                </a:solidFill>
              </a:rPr>
              <a:t>Технологічний ланцюжок проведення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17006AC-B103-E401-D0D0-797801377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uk-UA" sz="4000" dirty="0"/>
              <a:t>Формування завдання</a:t>
            </a:r>
          </a:p>
          <a:p>
            <a:pPr marL="514350" indent="-514350">
              <a:buAutoNum type="arabicPeriod"/>
            </a:pPr>
            <a:r>
              <a:rPr lang="uk-UA" sz="4000" dirty="0"/>
              <a:t>Розкручування круга</a:t>
            </a:r>
          </a:p>
          <a:p>
            <a:pPr marL="514350" indent="-514350">
              <a:buAutoNum type="arabicPeriod"/>
            </a:pPr>
            <a:r>
              <a:rPr lang="uk-UA" sz="4000" dirty="0"/>
              <a:t>Продуктивна діяльність</a:t>
            </a:r>
          </a:p>
          <a:p>
            <a:pPr marL="514350" indent="-514350">
              <a:buAutoNum type="arabicPeriod"/>
            </a:pPr>
            <a:r>
              <a:rPr lang="uk-UA" sz="4000" dirty="0"/>
              <a:t>Висловлювання </a:t>
            </a:r>
          </a:p>
        </p:txBody>
      </p:sp>
      <p:pic>
        <p:nvPicPr>
          <p:cNvPr id="5" name="Рисунок 4" descr="Зображення, що містить годинник, коло&#10;&#10;Опис створено автоматично">
            <a:extLst>
              <a:ext uri="{FF2B5EF4-FFF2-40B4-BE49-F238E27FC236}">
                <a16:creationId xmlns:a16="http://schemas.microsoft.com/office/drawing/2014/main" id="{E55874CC-F413-BF3F-8B54-6A6206B7D66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6333" y="2991555"/>
            <a:ext cx="3170297" cy="305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4221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Місце для вмісту 4" descr="Зображення, що містить коло, Дитяча творчість, малюнок&#10;&#10;Опис створено автоматично">
            <a:extLst>
              <a:ext uri="{FF2B5EF4-FFF2-40B4-BE49-F238E27FC236}">
                <a16:creationId xmlns:a16="http://schemas.microsoft.com/office/drawing/2014/main" id="{DBA3D720-EE58-7E9D-74AF-F993B859FA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2495CA-36C5-A3FF-1FFE-7D629B473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err="1">
                <a:solidFill>
                  <a:schemeClr val="tx2">
                    <a:lumMod val="76000"/>
                    <a:lumOff val="24000"/>
                  </a:schemeClr>
                </a:solidFill>
              </a:rPr>
              <a:t>Очікувані</a:t>
            </a:r>
            <a:r>
              <a:rPr lang="en-US" sz="4000" b="1" dirty="0">
                <a:solidFill>
                  <a:schemeClr val="tx2">
                    <a:lumMod val="76000"/>
                    <a:lumOff val="24000"/>
                  </a:schemeClr>
                </a:solidFill>
              </a:rPr>
              <a:t> </a:t>
            </a:r>
            <a:r>
              <a:rPr lang="en-US" sz="4000" b="1" err="1">
                <a:solidFill>
                  <a:schemeClr val="tx2">
                    <a:lumMod val="76000"/>
                    <a:lumOff val="24000"/>
                  </a:schemeClr>
                </a:solidFill>
              </a:rPr>
              <a:t>результати</a:t>
            </a:r>
            <a:r>
              <a:rPr lang="en-US" sz="4000" b="1" dirty="0">
                <a:solidFill>
                  <a:schemeClr val="tx2">
                    <a:lumMod val="76000"/>
                    <a:lumOff val="24000"/>
                  </a:schemeClr>
                </a:solidFill>
              </a:rPr>
              <a:t>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637DA0D-5128-D186-A3B7-5C482D9510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4201"/>
            <a:ext cx="3822189" cy="3742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b="1" err="1">
                <a:solidFill>
                  <a:srgbClr val="D11F9F"/>
                </a:solidFill>
              </a:rPr>
              <a:t>Розвиток</a:t>
            </a:r>
            <a:r>
              <a:rPr lang="en-US" sz="2000" b="1" dirty="0">
                <a:solidFill>
                  <a:srgbClr val="D11F9F"/>
                </a:solidFill>
              </a:rPr>
              <a:t> </a:t>
            </a:r>
            <a:r>
              <a:rPr lang="en-US" sz="2000" b="1" err="1">
                <a:solidFill>
                  <a:srgbClr val="D11F9F"/>
                </a:solidFill>
              </a:rPr>
              <a:t>творчого</a:t>
            </a:r>
            <a:r>
              <a:rPr lang="en-US" sz="2000" b="1" dirty="0">
                <a:solidFill>
                  <a:srgbClr val="D11F9F"/>
                </a:solidFill>
              </a:rPr>
              <a:t>, </a:t>
            </a:r>
            <a:r>
              <a:rPr lang="en-US" sz="2000" b="1" err="1">
                <a:solidFill>
                  <a:srgbClr val="D11F9F"/>
                </a:solidFill>
              </a:rPr>
              <a:t>логічного</a:t>
            </a:r>
            <a:r>
              <a:rPr lang="en-US" sz="2000" b="1" dirty="0">
                <a:solidFill>
                  <a:srgbClr val="D11F9F"/>
                </a:solidFill>
              </a:rPr>
              <a:t> </a:t>
            </a:r>
            <a:r>
              <a:rPr lang="en-US" sz="2000" b="1" err="1">
                <a:solidFill>
                  <a:srgbClr val="D11F9F"/>
                </a:solidFill>
              </a:rPr>
              <a:t>мислення</a:t>
            </a:r>
            <a:r>
              <a:rPr lang="en-US" sz="2000" b="1" dirty="0">
                <a:solidFill>
                  <a:srgbClr val="D11F9F"/>
                </a:solidFill>
              </a:rPr>
              <a:t>, </a:t>
            </a:r>
            <a:r>
              <a:rPr lang="en-US" sz="2000" b="1" err="1">
                <a:solidFill>
                  <a:srgbClr val="D11F9F"/>
                </a:solidFill>
              </a:rPr>
              <a:t>уяви</a:t>
            </a:r>
            <a:endParaRPr lang="en-US" sz="2000" b="1" dirty="0">
              <a:solidFill>
                <a:srgbClr val="D11F9F"/>
              </a:solidFill>
            </a:endParaRPr>
          </a:p>
          <a:p>
            <a:r>
              <a:rPr lang="en-US" sz="2000" b="1" err="1">
                <a:solidFill>
                  <a:srgbClr val="D11F9F"/>
                </a:solidFill>
              </a:rPr>
              <a:t>Збагачення</a:t>
            </a:r>
            <a:r>
              <a:rPr lang="en-US" sz="2000" b="1" dirty="0">
                <a:solidFill>
                  <a:srgbClr val="D11F9F"/>
                </a:solidFill>
              </a:rPr>
              <a:t> </a:t>
            </a:r>
            <a:r>
              <a:rPr lang="en-US" sz="2000" b="1" err="1">
                <a:solidFill>
                  <a:srgbClr val="D11F9F"/>
                </a:solidFill>
              </a:rPr>
              <a:t>словникового</a:t>
            </a:r>
            <a:r>
              <a:rPr lang="en-US" sz="2000" b="1" dirty="0">
                <a:solidFill>
                  <a:srgbClr val="D11F9F"/>
                </a:solidFill>
              </a:rPr>
              <a:t> </a:t>
            </a:r>
            <a:r>
              <a:rPr lang="en-US" sz="2000" b="1" err="1">
                <a:solidFill>
                  <a:srgbClr val="D11F9F"/>
                </a:solidFill>
              </a:rPr>
              <a:t>запасу</a:t>
            </a:r>
            <a:endParaRPr lang="en-US" sz="2000" b="1" dirty="0">
              <a:solidFill>
                <a:srgbClr val="D11F9F"/>
              </a:solidFill>
            </a:endParaRPr>
          </a:p>
          <a:p>
            <a:r>
              <a:rPr lang="en-US" sz="2000" b="1" err="1">
                <a:solidFill>
                  <a:srgbClr val="D11F9F"/>
                </a:solidFill>
              </a:rPr>
              <a:t>Свобода</a:t>
            </a:r>
            <a:r>
              <a:rPr lang="en-US" sz="2000" b="1" dirty="0">
                <a:solidFill>
                  <a:srgbClr val="D11F9F"/>
                </a:solidFill>
              </a:rPr>
              <a:t> в </a:t>
            </a:r>
            <a:r>
              <a:rPr lang="en-US" sz="2000" b="1" err="1">
                <a:solidFill>
                  <a:srgbClr val="D11F9F"/>
                </a:solidFill>
              </a:rPr>
              <a:t>своїх</a:t>
            </a:r>
            <a:r>
              <a:rPr lang="en-US" sz="2000" b="1" dirty="0">
                <a:solidFill>
                  <a:srgbClr val="D11F9F"/>
                </a:solidFill>
              </a:rPr>
              <a:t> </a:t>
            </a:r>
            <a:r>
              <a:rPr lang="en-US" sz="2000" b="1" err="1">
                <a:solidFill>
                  <a:srgbClr val="D11F9F"/>
                </a:solidFill>
              </a:rPr>
              <a:t>висловлюваннях</a:t>
            </a:r>
            <a:endParaRPr lang="en-US" sz="2000" b="1" dirty="0">
              <a:solidFill>
                <a:srgbClr val="D11F9F"/>
              </a:solidFill>
            </a:endParaRPr>
          </a:p>
          <a:p>
            <a:r>
              <a:rPr lang="en-US" sz="2000" b="1" err="1">
                <a:solidFill>
                  <a:srgbClr val="D11F9F"/>
                </a:solidFill>
              </a:rPr>
              <a:t>Розвиток</a:t>
            </a:r>
            <a:r>
              <a:rPr lang="en-US" sz="2000" b="1" dirty="0">
                <a:solidFill>
                  <a:srgbClr val="D11F9F"/>
                </a:solidFill>
              </a:rPr>
              <a:t> </a:t>
            </a:r>
            <a:r>
              <a:rPr lang="en-US" sz="2000" b="1" err="1">
                <a:solidFill>
                  <a:srgbClr val="D11F9F"/>
                </a:solidFill>
              </a:rPr>
              <a:t>зв"язного</a:t>
            </a:r>
            <a:r>
              <a:rPr lang="en-US" sz="2000" b="1" dirty="0">
                <a:solidFill>
                  <a:srgbClr val="D11F9F"/>
                </a:solidFill>
              </a:rPr>
              <a:t> </a:t>
            </a:r>
            <a:r>
              <a:rPr lang="en-US" sz="2000" b="1" err="1">
                <a:solidFill>
                  <a:srgbClr val="D11F9F"/>
                </a:solidFill>
              </a:rPr>
              <a:t>мовлення</a:t>
            </a:r>
            <a:endParaRPr lang="en-US" sz="2000" b="1" dirty="0">
              <a:solidFill>
                <a:srgbClr val="D11F9F"/>
              </a:solidFill>
            </a:endParaRPr>
          </a:p>
          <a:p>
            <a:r>
              <a:rPr lang="en-US" sz="2000" b="1" err="1">
                <a:solidFill>
                  <a:srgbClr val="D11F9F"/>
                </a:solidFill>
              </a:rPr>
              <a:t>Формування</a:t>
            </a:r>
            <a:r>
              <a:rPr lang="en-US" sz="2000" b="1" dirty="0">
                <a:solidFill>
                  <a:srgbClr val="D11F9F"/>
                </a:solidFill>
              </a:rPr>
              <a:t> і </a:t>
            </a:r>
            <a:r>
              <a:rPr lang="en-US" sz="2000" b="1" err="1">
                <a:solidFill>
                  <a:srgbClr val="D11F9F"/>
                </a:solidFill>
              </a:rPr>
              <a:t>вирішення</a:t>
            </a:r>
            <a:r>
              <a:rPr lang="en-US" sz="2000" b="1" dirty="0">
                <a:solidFill>
                  <a:srgbClr val="D11F9F"/>
                </a:solidFill>
              </a:rPr>
              <a:t> </a:t>
            </a:r>
            <a:r>
              <a:rPr lang="en-US" sz="2000" b="1" err="1">
                <a:solidFill>
                  <a:srgbClr val="D11F9F"/>
                </a:solidFill>
              </a:rPr>
              <a:t>проблеми</a:t>
            </a:r>
            <a:endParaRPr lang="en-US" sz="2000" b="1">
              <a:solidFill>
                <a:srgbClr val="D11F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6586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Широкий екран</PresentationFormat>
  <Paragraphs>33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Book Antiqua</vt:lpstr>
      <vt:lpstr>Calibri</vt:lpstr>
      <vt:lpstr>Roboto</vt:lpstr>
      <vt:lpstr>Тема Office</vt:lpstr>
      <vt:lpstr>Презентація PowerPoint</vt:lpstr>
      <vt:lpstr>      </vt:lpstr>
      <vt:lpstr>Опис методу</vt:lpstr>
      <vt:lpstr>Мета роботи з колами Луллія- освоєння способу пізнання світу</vt:lpstr>
      <vt:lpstr> Методичні рекомендації</vt:lpstr>
      <vt:lpstr>Презентація PowerPoint</vt:lpstr>
      <vt:lpstr>Презентація PowerPoint</vt:lpstr>
      <vt:lpstr>Технологічний ланцюжок проведення</vt:lpstr>
      <vt:lpstr>Очікувані результати:</vt:lpstr>
      <vt:lpstr>Презентація PowerPoint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Директор</dc:creator>
  <cp:lastModifiedBy>Директор</cp:lastModifiedBy>
  <cp:revision>253</cp:revision>
  <dcterms:created xsi:type="dcterms:W3CDTF">2024-11-09T17:41:52Z</dcterms:created>
  <dcterms:modified xsi:type="dcterms:W3CDTF">2024-11-15T13:40:04Z</dcterms:modified>
</cp:coreProperties>
</file>